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notesMasterIdLst>
    <p:notesMasterId r:id="rId12"/>
  </p:notesMasterIdLst>
  <p:sldIdLst>
    <p:sldId id="256" r:id="rId2"/>
    <p:sldId id="278" r:id="rId3"/>
    <p:sldId id="262" r:id="rId4"/>
    <p:sldId id="275" r:id="rId5"/>
    <p:sldId id="274" r:id="rId6"/>
    <p:sldId id="277" r:id="rId7"/>
    <p:sldId id="263" r:id="rId8"/>
    <p:sldId id="266" r:id="rId9"/>
    <p:sldId id="265" r:id="rId10"/>
    <p:sldId id="272" r:id="rId11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mila Vega" initials="CV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79273" autoAdjust="0"/>
  </p:normalViewPr>
  <p:slideViewPr>
    <p:cSldViewPr snapToGrid="0">
      <p:cViewPr varScale="1">
        <p:scale>
          <a:sx n="54" d="100"/>
          <a:sy n="54" d="100"/>
        </p:scale>
        <p:origin x="129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A9EFFE-CE00-476A-82BA-7A9220663971}" type="datetimeFigureOut">
              <a:rPr lang="es-CL" smtClean="0"/>
              <a:t>13-10-2020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9CC214-F9D5-47BD-BB7B-A179E544BA9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48865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CC214-F9D5-47BD-BB7B-A179E544BA92}" type="slidenum">
              <a:rPr lang="es-CL" smtClean="0"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9111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CC214-F9D5-47BD-BB7B-A179E544BA92}" type="slidenum">
              <a:rPr lang="es-CL" smtClean="0"/>
              <a:t>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69479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CC214-F9D5-47BD-BB7B-A179E544BA92}" type="slidenum">
              <a:rPr lang="es-CL" smtClean="0"/>
              <a:t>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485298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CC214-F9D5-47BD-BB7B-A179E544BA92}" type="slidenum">
              <a:rPr lang="es-CL" smtClean="0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965038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CC214-F9D5-47BD-BB7B-A179E544BA92}" type="slidenum">
              <a:rPr lang="es-CL" smtClean="0"/>
              <a:t>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61101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CC214-F9D5-47BD-BB7B-A179E544BA92}" type="slidenum">
              <a:rPr lang="es-CL" smtClean="0"/>
              <a:t>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25578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FAD69-B025-4F2A-994A-A20577623044}" type="datetimeFigureOut">
              <a:rPr lang="es-CL" smtClean="0"/>
              <a:t>13-10-2020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E76A7-2F5E-4C27-AB8E-2F6B08A40021}" type="slidenum">
              <a:rPr lang="es-CL" smtClean="0"/>
              <a:t>‹Nº›</a:t>
            </a:fld>
            <a:endParaRPr lang="es-C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4234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FAD69-B025-4F2A-994A-A20577623044}" type="datetimeFigureOut">
              <a:rPr lang="es-CL" smtClean="0"/>
              <a:t>13-10-2020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E76A7-2F5E-4C27-AB8E-2F6B08A4002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30333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FAD69-B025-4F2A-994A-A20577623044}" type="datetimeFigureOut">
              <a:rPr lang="es-CL" smtClean="0"/>
              <a:t>13-10-2020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E76A7-2F5E-4C27-AB8E-2F6B08A4002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26448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FAD69-B025-4F2A-994A-A20577623044}" type="datetimeFigureOut">
              <a:rPr lang="es-CL" smtClean="0"/>
              <a:t>13-10-2020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E76A7-2F5E-4C27-AB8E-2F6B08A4002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91959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FAD69-B025-4F2A-994A-A20577623044}" type="datetimeFigureOut">
              <a:rPr lang="es-CL" smtClean="0"/>
              <a:t>13-10-2020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E76A7-2F5E-4C27-AB8E-2F6B08A40021}" type="slidenum">
              <a:rPr lang="es-CL" smtClean="0"/>
              <a:t>‹Nº›</a:t>
            </a:fld>
            <a:endParaRPr lang="es-C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3680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FAD69-B025-4F2A-994A-A20577623044}" type="datetimeFigureOut">
              <a:rPr lang="es-CL" smtClean="0"/>
              <a:t>13-10-2020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E76A7-2F5E-4C27-AB8E-2F6B08A4002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05685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FAD69-B025-4F2A-994A-A20577623044}" type="datetimeFigureOut">
              <a:rPr lang="es-CL" smtClean="0"/>
              <a:t>13-10-2020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E76A7-2F5E-4C27-AB8E-2F6B08A4002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24111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FAD69-B025-4F2A-994A-A20577623044}" type="datetimeFigureOut">
              <a:rPr lang="es-CL" smtClean="0"/>
              <a:t>13-10-2020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E76A7-2F5E-4C27-AB8E-2F6B08A4002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69060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FAD69-B025-4F2A-994A-A20577623044}" type="datetimeFigureOut">
              <a:rPr lang="es-CL" smtClean="0"/>
              <a:t>13-10-2020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E76A7-2F5E-4C27-AB8E-2F6B08A4002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77509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6CFAD69-B025-4F2A-994A-A20577623044}" type="datetimeFigureOut">
              <a:rPr lang="es-CL" smtClean="0"/>
              <a:t>13-10-2020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97E76A7-2F5E-4C27-AB8E-2F6B08A4002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21445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FAD69-B025-4F2A-994A-A20577623044}" type="datetimeFigureOut">
              <a:rPr lang="es-CL" smtClean="0"/>
              <a:t>13-10-2020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E76A7-2F5E-4C27-AB8E-2F6B08A4002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86970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6CFAD69-B025-4F2A-994A-A20577623044}" type="datetimeFigureOut">
              <a:rPr lang="es-CL" smtClean="0"/>
              <a:t>13-10-2020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97E76A7-2F5E-4C27-AB8E-2F6B08A40021}" type="slidenum">
              <a:rPr lang="es-CL" smtClean="0"/>
              <a:t>‹Nº›</a:t>
            </a:fld>
            <a:endParaRPr lang="es-CL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5102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84217" y="1219950"/>
            <a:ext cx="10058400" cy="2407329"/>
          </a:xfrm>
        </p:spPr>
        <p:txBody>
          <a:bodyPr>
            <a:normAutofit/>
          </a:bodyPr>
          <a:lstStyle/>
          <a:p>
            <a:pPr algn="ctr"/>
            <a:r>
              <a:rPr lang="es-CL" sz="6000" dirty="0" smtClean="0">
                <a:solidFill>
                  <a:schemeClr val="accent2">
                    <a:lumMod val="75000"/>
                  </a:schemeClr>
                </a:solidFill>
              </a:rPr>
              <a:t>Hematuria: el estudio de un caso</a:t>
            </a:r>
            <a:endParaRPr lang="es-CL" sz="6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73926" y="4461063"/>
            <a:ext cx="10058400" cy="2091146"/>
          </a:xfrm>
        </p:spPr>
        <p:txBody>
          <a:bodyPr>
            <a:normAutofit/>
          </a:bodyPr>
          <a:lstStyle/>
          <a:p>
            <a:r>
              <a:rPr lang="es-CL" sz="1800" dirty="0"/>
              <a:t>Vega </a:t>
            </a:r>
            <a:r>
              <a:rPr lang="es-CL" sz="1800" dirty="0" err="1" smtClean="0"/>
              <a:t>Vega</a:t>
            </a:r>
            <a:r>
              <a:rPr lang="es-CL" sz="1800" dirty="0" smtClean="0"/>
              <a:t> C A, Coello Tora I, </a:t>
            </a:r>
            <a:r>
              <a:rPr lang="es-CL" sz="1800" dirty="0" err="1" smtClean="0"/>
              <a:t>Aizpiri</a:t>
            </a:r>
            <a:r>
              <a:rPr lang="es-CL" sz="1800" dirty="0" smtClean="0"/>
              <a:t> </a:t>
            </a:r>
            <a:r>
              <a:rPr lang="es-CL" sz="1800" dirty="0" err="1" smtClean="0"/>
              <a:t>Antoñana</a:t>
            </a:r>
            <a:r>
              <a:rPr lang="es-CL" sz="1800" dirty="0" smtClean="0"/>
              <a:t> L, Aliaga </a:t>
            </a:r>
            <a:r>
              <a:rPr lang="es-CL" sz="1800" dirty="0" err="1" smtClean="0"/>
              <a:t>Ayuni</a:t>
            </a:r>
            <a:r>
              <a:rPr lang="es-CL" sz="1800" dirty="0" smtClean="0"/>
              <a:t> C,  </a:t>
            </a:r>
            <a:r>
              <a:rPr lang="es-CL" sz="1800" dirty="0" err="1" smtClean="0"/>
              <a:t>Ladaria</a:t>
            </a:r>
            <a:r>
              <a:rPr lang="es-CL" sz="1800" dirty="0" smtClean="0"/>
              <a:t> Sureda L, </a:t>
            </a:r>
            <a:r>
              <a:rPr lang="es-CL" sz="1800" dirty="0" err="1" smtClean="0"/>
              <a:t>Peraire</a:t>
            </a:r>
            <a:r>
              <a:rPr lang="es-CL" sz="1800" dirty="0" smtClean="0"/>
              <a:t> Lores M, Bauza </a:t>
            </a:r>
            <a:r>
              <a:rPr lang="es-CL" sz="1800" dirty="0" err="1" smtClean="0"/>
              <a:t>Quetglas</a:t>
            </a:r>
            <a:r>
              <a:rPr lang="es-CL" sz="1800" dirty="0" smtClean="0"/>
              <a:t> JL, </a:t>
            </a:r>
            <a:r>
              <a:rPr lang="es-CL" sz="1800" dirty="0" err="1"/>
              <a:t>Pieras</a:t>
            </a:r>
            <a:r>
              <a:rPr lang="es-CL" sz="1800" dirty="0"/>
              <a:t> </a:t>
            </a:r>
            <a:r>
              <a:rPr lang="es-CL" sz="1800" dirty="0" smtClean="0"/>
              <a:t>Ayala E</a:t>
            </a:r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s-CL" sz="1800" b="1" dirty="0" smtClean="0"/>
              <a:t>Servicio de urología</a:t>
            </a:r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s-CL" sz="1800" b="1" dirty="0" smtClean="0"/>
              <a:t>hospital universitario son </a:t>
            </a:r>
            <a:r>
              <a:rPr lang="es-CL" sz="1800" b="1" dirty="0" err="1" smtClean="0"/>
              <a:t>espases</a:t>
            </a:r>
            <a:endParaRPr lang="es-CL" sz="1800" b="1" dirty="0"/>
          </a:p>
        </p:txBody>
      </p:sp>
      <p:pic>
        <p:nvPicPr>
          <p:cNvPr id="4" name="Google Shape;113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240972" y="487350"/>
            <a:ext cx="1315375" cy="732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177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2407329"/>
          </a:xfrm>
        </p:spPr>
        <p:txBody>
          <a:bodyPr>
            <a:normAutofit/>
          </a:bodyPr>
          <a:lstStyle/>
          <a:p>
            <a:r>
              <a:rPr lang="es-CL" sz="6000" dirty="0" smtClean="0">
                <a:solidFill>
                  <a:schemeClr val="accent2">
                    <a:lumMod val="75000"/>
                  </a:schemeClr>
                </a:solidFill>
              </a:rPr>
              <a:t>Muchas gracias</a:t>
            </a:r>
            <a:endParaRPr lang="es-CL" sz="6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00051" y="3507475"/>
            <a:ext cx="10058400" cy="2091146"/>
          </a:xfrm>
        </p:spPr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89632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Introducción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97280" y="1845734"/>
            <a:ext cx="7096461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s-CL" sz="2800" dirty="0" smtClean="0"/>
              <a:t> </a:t>
            </a:r>
            <a:r>
              <a:rPr lang="es-CL" sz="2800" dirty="0"/>
              <a:t>La hematuria es  un signo clínico que aparece en una gran variedad de </a:t>
            </a:r>
            <a:r>
              <a:rPr lang="es-CL" sz="2800" dirty="0" smtClean="0"/>
              <a:t>patologías.</a:t>
            </a:r>
          </a:p>
          <a:p>
            <a:pPr>
              <a:buFont typeface="Arial" panose="020B0604020202020204" pitchFamily="34" charset="0"/>
              <a:buChar char="•"/>
            </a:pPr>
            <a:endParaRPr lang="es-CL" sz="2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s-CL" sz="2800" dirty="0"/>
              <a:t>Es importante tener en cuenta los diagnósticos diferenciales </a:t>
            </a:r>
            <a:r>
              <a:rPr lang="es-CL" sz="2800" dirty="0" smtClean="0"/>
              <a:t>cuándo se presenta un caso.</a:t>
            </a:r>
            <a:endParaRPr lang="es-CL" sz="28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8598" y="2137377"/>
            <a:ext cx="3135520" cy="329523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8279" y="4536948"/>
            <a:ext cx="1791330" cy="1791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272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Presentación del caso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97280" y="2279656"/>
            <a:ext cx="6809591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s-CL" sz="2400" dirty="0" smtClean="0"/>
              <a:t> Mujer de 75 años </a:t>
            </a:r>
          </a:p>
          <a:p>
            <a:pPr>
              <a:buFont typeface="Arial" panose="020B0604020202020204" pitchFamily="34" charset="0"/>
              <a:buChar char="•"/>
            </a:pPr>
            <a:endParaRPr lang="es-CL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s-CL" sz="2400" dirty="0" smtClean="0"/>
              <a:t> Dolor cólico en fosa renal derecha + orina clara con coágulos </a:t>
            </a:r>
            <a:r>
              <a:rPr lang="es-CL" sz="2400" dirty="0"/>
              <a:t> </a:t>
            </a:r>
            <a:r>
              <a:rPr lang="es-CL" sz="2400" dirty="0" smtClean="0"/>
              <a:t>       </a:t>
            </a:r>
            <a:endParaRPr lang="es-CL" sz="240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endParaRPr lang="es-CL" dirty="0"/>
          </a:p>
          <a:p>
            <a:endParaRPr lang="es-CL" dirty="0">
              <a:solidFill>
                <a:schemeClr val="tx1">
                  <a:lumMod val="65000"/>
                  <a:lumOff val="35000"/>
                </a:schemeClr>
              </a:solidFill>
              <a:sym typeface="Wingdings" panose="05000000000000000000" pitchFamily="2" charset="2"/>
            </a:endParaRPr>
          </a:p>
        </p:txBody>
      </p:sp>
      <p:sp>
        <p:nvSpPr>
          <p:cNvPr id="6" name="Rectángulo redondeado 5"/>
          <p:cNvSpPr/>
          <p:nvPr/>
        </p:nvSpPr>
        <p:spPr>
          <a:xfrm>
            <a:off x="8729831" y="2458950"/>
            <a:ext cx="2425849" cy="822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CÓLICO RENAL</a:t>
            </a:r>
            <a:endParaRPr lang="es-CL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0840" y="4146199"/>
            <a:ext cx="1791330" cy="1791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883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Presentación del caso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97280" y="1845734"/>
            <a:ext cx="7311614" cy="4023360"/>
          </a:xfrm>
        </p:spPr>
        <p:txBody>
          <a:bodyPr/>
          <a:lstStyle/>
          <a:p>
            <a:endParaRPr lang="es-CL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s-CL" sz="2400" dirty="0" smtClean="0"/>
              <a:t> </a:t>
            </a:r>
            <a:r>
              <a:rPr lang="es-CL" sz="2400" dirty="0"/>
              <a:t>Analítica: </a:t>
            </a:r>
            <a:r>
              <a:rPr lang="es-CL" sz="2400" dirty="0" err="1"/>
              <a:t>Hb</a:t>
            </a:r>
            <a:r>
              <a:rPr lang="es-CL" sz="2400" dirty="0"/>
              <a:t> 13,1 gr/dl, </a:t>
            </a:r>
            <a:endParaRPr lang="es-CL" sz="2400" dirty="0" smtClean="0"/>
          </a:p>
          <a:p>
            <a:pPr marL="0" indent="0">
              <a:buNone/>
            </a:pPr>
            <a:r>
              <a:rPr lang="es-CL" sz="2400" dirty="0" smtClean="0"/>
              <a:t>                    Creatinina </a:t>
            </a:r>
            <a:r>
              <a:rPr lang="es-CL" sz="2400" dirty="0"/>
              <a:t>0,83 mg/dl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CL" sz="24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s-C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Imágenes </a:t>
            </a:r>
            <a:endParaRPr lang="es-CL" sz="2400" dirty="0">
              <a:solidFill>
                <a:schemeClr val="tx1">
                  <a:lumMod val="65000"/>
                  <a:lumOff val="35000"/>
                </a:schemeClr>
              </a:solidFill>
              <a:sym typeface="Wingdings" panose="05000000000000000000" pitchFamily="2" charset="2"/>
            </a:endParaRPr>
          </a:p>
        </p:txBody>
      </p:sp>
      <p:sp>
        <p:nvSpPr>
          <p:cNvPr id="4" name="Rectángulo redondeado 3"/>
          <p:cNvSpPr/>
          <p:nvPr/>
        </p:nvSpPr>
        <p:spPr>
          <a:xfrm>
            <a:off x="1097281" y="1845734"/>
            <a:ext cx="4324350" cy="3057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Pruebas complementarias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41622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7152" y="71852"/>
            <a:ext cx="10058400" cy="1450757"/>
          </a:xfrm>
        </p:spPr>
        <p:txBody>
          <a:bodyPr/>
          <a:lstStyle/>
          <a:p>
            <a:r>
              <a:rPr lang="es-CL" dirty="0"/>
              <a:t>Presentación del caso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9722" y="1737360"/>
            <a:ext cx="3781869" cy="413173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152" y="1737360"/>
            <a:ext cx="3604766" cy="413173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1346" y="1737359"/>
            <a:ext cx="3327053" cy="4131735"/>
          </a:xfrm>
          <a:prstGeom prst="rect">
            <a:avLst/>
          </a:prstGeom>
        </p:spPr>
      </p:pic>
      <p:sp>
        <p:nvSpPr>
          <p:cNvPr id="9" name="Rectángulo redondeado 8"/>
          <p:cNvSpPr/>
          <p:nvPr/>
        </p:nvSpPr>
        <p:spPr>
          <a:xfrm>
            <a:off x="8277605" y="716103"/>
            <a:ext cx="3160794" cy="5917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TUMOR DE VÍA URINARIA ALTA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813951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Presentación del caso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 smtClean="0"/>
          </a:p>
          <a:p>
            <a:pPr marL="0" indent="0">
              <a:buNone/>
            </a:pPr>
            <a:r>
              <a:rPr lang="es-CL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 * Hematuria franca con </a:t>
            </a:r>
            <a:r>
              <a:rPr lang="es-CL" dirty="0" err="1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anemización</a:t>
            </a:r>
            <a:r>
              <a:rPr lang="es-CL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 progresiva </a:t>
            </a:r>
          </a:p>
          <a:p>
            <a:r>
              <a:rPr lang="es-CL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* Empeoramiento de función renal + hidronefrosis</a:t>
            </a:r>
            <a:endParaRPr lang="es-CL" dirty="0"/>
          </a:p>
          <a:p>
            <a:endParaRPr lang="es-CL" dirty="0"/>
          </a:p>
          <a:p>
            <a:endParaRPr lang="es-CL" dirty="0"/>
          </a:p>
        </p:txBody>
      </p:sp>
      <p:sp>
        <p:nvSpPr>
          <p:cNvPr id="4" name="Rectángulo redondeado 3"/>
          <p:cNvSpPr/>
          <p:nvPr/>
        </p:nvSpPr>
        <p:spPr>
          <a:xfrm>
            <a:off x="1097280" y="1845734"/>
            <a:ext cx="5227093" cy="3340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EVOLUCIÓN</a:t>
            </a:r>
            <a:endParaRPr lang="es-CL" dirty="0"/>
          </a:p>
        </p:txBody>
      </p:sp>
      <p:sp>
        <p:nvSpPr>
          <p:cNvPr id="5" name="CuadroTexto 4"/>
          <p:cNvSpPr txBox="1"/>
          <p:nvPr/>
        </p:nvSpPr>
        <p:spPr>
          <a:xfrm>
            <a:off x="2881850" y="3488082"/>
            <a:ext cx="2311703" cy="73866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s-CL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Wingdings" panose="05000000000000000000" pitchFamily="2" charset="2"/>
              </a:rPr>
              <a:t>NEFROSTOMÍA</a:t>
            </a:r>
            <a:endParaRPr lang="es-CL" sz="2400" b="1" dirty="0">
              <a:ln/>
              <a:solidFill>
                <a:schemeClr val="accent4"/>
              </a:solidFill>
            </a:endParaRPr>
          </a:p>
          <a:p>
            <a:endParaRPr lang="es-CL" b="1" dirty="0">
              <a:ln/>
              <a:solidFill>
                <a:schemeClr val="accent4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099775" y="4820075"/>
            <a:ext cx="2366683" cy="923330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es-CL" dirty="0" smtClean="0"/>
              <a:t>CISTOSCOPIA</a:t>
            </a:r>
          </a:p>
          <a:p>
            <a:endParaRPr lang="es-CL" dirty="0"/>
          </a:p>
          <a:p>
            <a:r>
              <a:rPr lang="es-CL" dirty="0" smtClean="0"/>
              <a:t>CITOLOGÍA DE ORINA</a:t>
            </a:r>
            <a:endParaRPr lang="es-CL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6458" y="4930720"/>
            <a:ext cx="1253643" cy="70204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0030" y="1376151"/>
            <a:ext cx="3295650" cy="496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76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redondeado 11"/>
          <p:cNvSpPr/>
          <p:nvPr/>
        </p:nvSpPr>
        <p:spPr>
          <a:xfrm>
            <a:off x="1198188" y="1737360"/>
            <a:ext cx="5227093" cy="3340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EVOLUCIÓN</a:t>
            </a:r>
            <a:endParaRPr lang="es-CL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Presentación del caso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endParaRPr lang="es-CL" dirty="0"/>
          </a:p>
          <a:p>
            <a:r>
              <a:rPr lang="es-CL" dirty="0" smtClean="0"/>
              <a:t>* </a:t>
            </a:r>
            <a:r>
              <a:rPr lang="es-CL" dirty="0" err="1" smtClean="0"/>
              <a:t>Anemización</a:t>
            </a:r>
            <a:r>
              <a:rPr lang="es-CL" dirty="0" smtClean="0"/>
              <a:t> con necesidad de transfusión de hematíes   </a:t>
            </a:r>
            <a:r>
              <a:rPr lang="es-CL" dirty="0" smtClean="0">
                <a:sym typeface="Wingdings" panose="05000000000000000000" pitchFamily="2" charset="2"/>
              </a:rPr>
              <a:t> </a:t>
            </a:r>
          </a:p>
          <a:p>
            <a:endParaRPr lang="es-CL" dirty="0">
              <a:sym typeface="Wingdings" panose="05000000000000000000" pitchFamily="2" charset="2"/>
            </a:endParaRPr>
          </a:p>
          <a:p>
            <a:endParaRPr lang="es-CL" dirty="0" smtClean="0">
              <a:sym typeface="Wingdings" panose="05000000000000000000" pitchFamily="2" charset="2"/>
            </a:endParaRPr>
          </a:p>
          <a:p>
            <a:endParaRPr lang="es-CL" dirty="0">
              <a:sym typeface="Wingdings" panose="05000000000000000000" pitchFamily="2" charset="2"/>
            </a:endParaRPr>
          </a:p>
          <a:p>
            <a:endParaRPr lang="es-CL" dirty="0" smtClean="0">
              <a:sym typeface="Wingdings" panose="05000000000000000000" pitchFamily="2" charset="2"/>
            </a:endParaRPr>
          </a:p>
          <a:p>
            <a:endParaRPr lang="es-CL" dirty="0">
              <a:sym typeface="Wingdings" panose="05000000000000000000" pitchFamily="2" charset="2"/>
            </a:endParaRPr>
          </a:p>
          <a:p>
            <a:endParaRPr lang="es-CL" dirty="0" smtClean="0">
              <a:sym typeface="Wingdings" panose="05000000000000000000" pitchFamily="2" charset="2"/>
            </a:endParaRPr>
          </a:p>
        </p:txBody>
      </p:sp>
      <p:sp>
        <p:nvSpPr>
          <p:cNvPr id="5" name="Rectángulo redondeado 4"/>
          <p:cNvSpPr/>
          <p:nvPr/>
        </p:nvSpPr>
        <p:spPr>
          <a:xfrm>
            <a:off x="7940223" y="2691865"/>
            <a:ext cx="2893326" cy="4872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ANGIOGRAFÍA</a:t>
            </a:r>
            <a:endParaRPr lang="es-CL" dirty="0"/>
          </a:p>
        </p:txBody>
      </p:sp>
      <p:sp>
        <p:nvSpPr>
          <p:cNvPr id="6" name="Rectángulo redondeado 5"/>
          <p:cNvSpPr/>
          <p:nvPr/>
        </p:nvSpPr>
        <p:spPr>
          <a:xfrm>
            <a:off x="7618092" y="3350500"/>
            <a:ext cx="3713296" cy="1013827"/>
          </a:xfrm>
          <a:prstGeom prst="roundRect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MALFORMACIÓN</a:t>
            </a:r>
          </a:p>
          <a:p>
            <a:pPr algn="ctr"/>
            <a:r>
              <a:rPr lang="es-CL" dirty="0" smtClean="0"/>
              <a:t>ARTERIOVENOSA (MAV)</a:t>
            </a:r>
          </a:p>
          <a:p>
            <a:pPr algn="ctr"/>
            <a:r>
              <a:rPr lang="es-CL" dirty="0" smtClean="0"/>
              <a:t>RENAL</a:t>
            </a:r>
            <a:endParaRPr lang="es-CL" dirty="0"/>
          </a:p>
        </p:txBody>
      </p:sp>
      <p:sp>
        <p:nvSpPr>
          <p:cNvPr id="7" name="Rectángulo redondeado 6"/>
          <p:cNvSpPr/>
          <p:nvPr/>
        </p:nvSpPr>
        <p:spPr>
          <a:xfrm>
            <a:off x="8322361" y="4718555"/>
            <a:ext cx="2129050" cy="6277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EMBOLIZACIÓN</a:t>
            </a:r>
            <a:endParaRPr lang="es-CL" dirty="0"/>
          </a:p>
        </p:txBody>
      </p:sp>
      <p:sp>
        <p:nvSpPr>
          <p:cNvPr id="4" name="Flecha derecha 3"/>
          <p:cNvSpPr/>
          <p:nvPr/>
        </p:nvSpPr>
        <p:spPr>
          <a:xfrm>
            <a:off x="7365609" y="2863761"/>
            <a:ext cx="252483" cy="1434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267" y="596081"/>
            <a:ext cx="6005798" cy="569027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9089" y="596081"/>
            <a:ext cx="6012976" cy="5690276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9089" y="596081"/>
            <a:ext cx="6070373" cy="5690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460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Presentación del </a:t>
            </a:r>
            <a:r>
              <a:rPr lang="es-CL" dirty="0" smtClean="0"/>
              <a:t>caso 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97280" y="1845734"/>
            <a:ext cx="5852160" cy="4023360"/>
          </a:xfrm>
        </p:spPr>
        <p:txBody>
          <a:bodyPr>
            <a:normAutofit lnSpcReduction="10000"/>
          </a:bodyPr>
          <a:lstStyle/>
          <a:p>
            <a:endParaRPr lang="es-CL" dirty="0"/>
          </a:p>
          <a:p>
            <a:r>
              <a:rPr lang="es-CL" sz="3200" dirty="0" smtClean="0"/>
              <a:t>* Sin nuevos episodios de sangrado</a:t>
            </a:r>
          </a:p>
          <a:p>
            <a:endParaRPr lang="es-CL" sz="3200" dirty="0" smtClean="0"/>
          </a:p>
          <a:p>
            <a:r>
              <a:rPr lang="es-CL" sz="3200" dirty="0" smtClean="0"/>
              <a:t>* Hemoglobina estable</a:t>
            </a:r>
          </a:p>
          <a:p>
            <a:endParaRPr lang="es-CL" sz="3200" dirty="0" smtClean="0"/>
          </a:p>
          <a:p>
            <a:r>
              <a:rPr lang="es-CL" sz="3200" dirty="0" smtClean="0"/>
              <a:t>* Función renal estable (creatinina alrededor 0,7 mg/dl)</a:t>
            </a:r>
          </a:p>
          <a:p>
            <a:pPr marL="0" indent="0">
              <a:buNone/>
            </a:pPr>
            <a:endParaRPr lang="es-CL" dirty="0"/>
          </a:p>
          <a:p>
            <a:endParaRPr lang="es-CL" dirty="0"/>
          </a:p>
        </p:txBody>
      </p:sp>
      <p:sp>
        <p:nvSpPr>
          <p:cNvPr id="7" name="Rectángulo redondeado 6"/>
          <p:cNvSpPr/>
          <p:nvPr/>
        </p:nvSpPr>
        <p:spPr>
          <a:xfrm>
            <a:off x="1097280" y="1845734"/>
            <a:ext cx="5227093" cy="3340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SEGUIMIENTO</a:t>
            </a:r>
            <a:endParaRPr lang="es-C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315" y="2179827"/>
            <a:ext cx="4739956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 redondeado"/>
          <p:cNvSpPr/>
          <p:nvPr/>
        </p:nvSpPr>
        <p:spPr>
          <a:xfrm>
            <a:off x="7994468" y="1845732"/>
            <a:ext cx="2939143" cy="3340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1 semana post </a:t>
            </a:r>
            <a:r>
              <a:rPr lang="es-ES" dirty="0" err="1" smtClean="0"/>
              <a:t>embolización</a:t>
            </a:r>
            <a:endParaRPr lang="es-ES" dirty="0"/>
          </a:p>
        </p:txBody>
      </p:sp>
      <p:pic>
        <p:nvPicPr>
          <p:cNvPr id="10" name="9 Image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499" y="2286001"/>
            <a:ext cx="4531587" cy="352697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10 Rectángulo redondeado"/>
          <p:cNvSpPr/>
          <p:nvPr/>
        </p:nvSpPr>
        <p:spPr>
          <a:xfrm>
            <a:off x="7994466" y="1845247"/>
            <a:ext cx="2939143" cy="3340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6 meses post </a:t>
            </a:r>
            <a:r>
              <a:rPr lang="es-ES" dirty="0" err="1" smtClean="0"/>
              <a:t>embolización</a:t>
            </a:r>
            <a:endParaRPr lang="es-E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499" y="2286001"/>
            <a:ext cx="4663237" cy="3545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637" y="2179827"/>
            <a:ext cx="3204799" cy="4186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903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Conclusiones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97280" y="1737360"/>
            <a:ext cx="10058400" cy="4023360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s-CL" sz="2400" dirty="0" smtClean="0"/>
              <a:t> Las MAV renales  tienen baja prevalencia. </a:t>
            </a:r>
            <a:endParaRPr lang="es-CL" sz="2400" dirty="0"/>
          </a:p>
          <a:p>
            <a:pPr>
              <a:buFont typeface="Arial" panose="020B0604020202020204" pitchFamily="34" charset="0"/>
              <a:buChar char="•"/>
            </a:pPr>
            <a:endParaRPr lang="es-CL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s-CL" sz="2400" dirty="0" smtClean="0"/>
              <a:t> </a:t>
            </a:r>
            <a:r>
              <a:rPr lang="es-CL" sz="2400" dirty="0"/>
              <a:t>Asintomáticas o de clínica variable. Hematuria es la presentación más  frecuente</a:t>
            </a:r>
            <a:r>
              <a:rPr lang="es-CL" sz="2400" dirty="0" smtClean="0"/>
              <a:t>. </a:t>
            </a:r>
            <a:r>
              <a:rPr lang="es-CL" sz="2400" dirty="0" smtClean="0">
                <a:sym typeface="Wingdings" panose="05000000000000000000" pitchFamily="2" charset="2"/>
              </a:rPr>
              <a:t> Desafío diagnóstico.</a:t>
            </a:r>
          </a:p>
          <a:p>
            <a:pPr>
              <a:buFont typeface="Arial" panose="020B0604020202020204" pitchFamily="34" charset="0"/>
              <a:buChar char="•"/>
            </a:pPr>
            <a:endParaRPr lang="es-CL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s-CL" sz="2400" dirty="0" smtClean="0"/>
              <a:t> La Angiografía es la principal herramienta diagnóstica y terapéutica </a:t>
            </a:r>
          </a:p>
          <a:p>
            <a:pPr>
              <a:buFont typeface="Arial" panose="020B0604020202020204" pitchFamily="34" charset="0"/>
              <a:buChar char="•"/>
            </a:pPr>
            <a:endParaRPr lang="es-CL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s-CL" sz="2400" dirty="0" smtClean="0"/>
              <a:t> El tratamiento </a:t>
            </a:r>
            <a:r>
              <a:rPr lang="es-CL" sz="2400" dirty="0" err="1" smtClean="0"/>
              <a:t>endovascular</a:t>
            </a:r>
            <a:r>
              <a:rPr lang="es-CL" sz="2400" dirty="0" smtClean="0"/>
              <a:t> es seguro, efectivo y poco invasivo, por lo que es, actualmente, el tratamiento de elección.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9781" y="286603"/>
            <a:ext cx="2155371" cy="201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75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ción">
  <a:themeElements>
    <a:clrScheme name="Retrospección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774</TotalTime>
  <Words>268</Words>
  <Application>Microsoft Office PowerPoint</Application>
  <PresentationFormat>Panorámica</PresentationFormat>
  <Paragraphs>70</Paragraphs>
  <Slides>10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Retrospección</vt:lpstr>
      <vt:lpstr>Hematuria: el estudio de un caso</vt:lpstr>
      <vt:lpstr>Introducción</vt:lpstr>
      <vt:lpstr>Presentación del caso</vt:lpstr>
      <vt:lpstr>Presentación del caso</vt:lpstr>
      <vt:lpstr>Presentación del caso</vt:lpstr>
      <vt:lpstr>Presentación del caso</vt:lpstr>
      <vt:lpstr>Presentación del caso</vt:lpstr>
      <vt:lpstr>Presentación del caso </vt:lpstr>
      <vt:lpstr>Conclusiones</vt:lpstr>
      <vt:lpstr>Muchas gracias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Hematuria como primera manifestación de una malformación arteriovenosa (MAV) renal</dc:title>
  <dc:creator>Camila Vega</dc:creator>
  <cp:lastModifiedBy>Camila Vega</cp:lastModifiedBy>
  <cp:revision>44</cp:revision>
  <dcterms:created xsi:type="dcterms:W3CDTF">2020-09-24T19:24:25Z</dcterms:created>
  <dcterms:modified xsi:type="dcterms:W3CDTF">2020-10-13T17:42:06Z</dcterms:modified>
</cp:coreProperties>
</file>