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2" r:id="rId6"/>
    <p:sldId id="268" r:id="rId7"/>
    <p:sldId id="265" r:id="rId8"/>
    <p:sldId id="266" r:id="rId9"/>
    <p:sldId id="270" r:id="rId10"/>
    <p:sldId id="269" r:id="rId11"/>
    <p:sldId id="267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2"/>
    <p:restoredTop sz="76220"/>
  </p:normalViewPr>
  <p:slideViewPr>
    <p:cSldViewPr snapToGrid="0" snapToObjects="1">
      <p:cViewPr varScale="1">
        <p:scale>
          <a:sx n="85" d="100"/>
          <a:sy n="85" d="100"/>
        </p:scale>
        <p:origin x="1240" y="168"/>
      </p:cViewPr>
      <p:guideLst>
        <p:guide orient="horz" pos="2160"/>
        <p:guide pos="3840"/>
      </p:guideLst>
    </p:cSldViewPr>
  </p:slideViewPr>
  <p:notesTextViewPr>
    <p:cViewPr>
      <p:scale>
        <a:sx n="95" d="100"/>
        <a:sy n="9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6A14A-1378-204B-98BB-316170AFE0C3}" type="datetimeFigureOut">
              <a:rPr lang="es-ES" smtClean="0"/>
              <a:t>18/5/23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A1A0A-5784-964B-8595-3C5137DA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15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1A0A-5784-964B-8595-3C5137DA402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897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dirty="0">
                <a:solidFill>
                  <a:srgbClr val="454545"/>
                </a:solidFill>
                <a:effectLst/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Hubo 3 pacientes que fueron sometidos a un segundo tratamiento de rescate tras elevación del PSA después del primer tratamiento.</a:t>
            </a:r>
            <a:r>
              <a:rPr lang="es-ES" sz="2800" dirty="0">
                <a:effectLst/>
              </a:rPr>
              <a:t> </a:t>
            </a:r>
            <a:r>
              <a:rPr lang="es-ES" sz="1800" dirty="0">
                <a:solidFill>
                  <a:srgbClr val="70AD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 tras una respuesta de PSA al primer tratamiento (uno respondió y del otro no tenemos datos) y otro que tras ausencia de respuesta de PSA al primero presentó respuesta al segundo.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1A0A-5784-964B-8595-3C5137DA4020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341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 de esperar que los pacientes con PSMA, una vez alcanzado el tiempo de seguimiento suficiente, tengan éxito con mayor número de captaciones. </a:t>
            </a:r>
          </a:p>
          <a:p>
            <a:endParaRPr lang="es-ES" dirty="0"/>
          </a:p>
          <a:p>
            <a:r>
              <a:rPr lang="es-ES" dirty="0"/>
              <a:t>A priori pacientes con mal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1A0A-5784-964B-8595-3C5137DA4020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52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1A0A-5784-964B-8595-3C5137DA402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0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Entre 5/6/15 y 22/3/23 hemos realizado a 48 pacientes 61 PET/TC con trazadores con afinidad tumoral tras RB o persistencia de PSA elevado tras PR.</a:t>
            </a:r>
            <a:r>
              <a:rPr lang="es-ES" dirty="0">
                <a:effectLst/>
              </a:rPr>
              <a:t>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1A0A-5784-964B-8595-3C5137DA402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627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1A0A-5784-964B-8595-3C5137DA402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146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Total de PET positivos: 43 </a:t>
            </a:r>
          </a:p>
          <a:p>
            <a:r>
              <a:rPr lang="es-E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 nivel más bajo de PSA con el que marcó un PET con PSMA fue de 0,45 ng/</a:t>
            </a:r>
            <a:r>
              <a:rPr lang="es-E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mL</a:t>
            </a:r>
            <a:r>
              <a:rPr lang="es-E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y en el caso de la colina fue de 0,79 ng/</a:t>
            </a:r>
            <a:r>
              <a:rPr lang="es-E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mL</a:t>
            </a:r>
            <a:r>
              <a:rPr lang="es-E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 nivel más alto de PSA con el que no marcó un PET con PSMA fue de 1,77 ng/</a:t>
            </a:r>
            <a:r>
              <a:rPr lang="es-E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mL</a:t>
            </a:r>
            <a:r>
              <a:rPr lang="es-E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y en el caso de la colina fue de 27 ng/</a:t>
            </a:r>
            <a:r>
              <a:rPr lang="es-E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mL</a:t>
            </a:r>
            <a:r>
              <a:rPr lang="es-E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1A0A-5784-964B-8595-3C5137DA402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856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1A0A-5784-964B-8595-3C5137DA402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931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1A0A-5784-964B-8595-3C5137DA402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963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 estos 8 casos la mediana de reducción del PSA ha sido del 67,1% (33,3%-100%)</a:t>
            </a:r>
            <a:r>
              <a:rPr lang="es-ES" dirty="0">
                <a:effectLst/>
              </a:rPr>
              <a:t>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1A0A-5784-964B-8595-3C5137DA4020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876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1A0A-5784-964B-8595-3C5137DA4020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36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7EDAF-4CF5-06DB-4F11-AE337F3DF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364" y="1502403"/>
            <a:ext cx="10253272" cy="2724823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RESULTADO DE LOS TRATAMIENTOS DE RESCATE GUIADOS MEDIANTE PET/TC CON TRAZADORES DE AFINIDAD TUMORAL EN PACIENTES SOMETIDOS A PROSTATECTOMÍA RADICAL</a:t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D50E40-3FA7-9133-BC2F-FDD159486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9364" y="4409715"/>
            <a:ext cx="10253272" cy="1891764"/>
          </a:xfrm>
        </p:spPr>
        <p:txBody>
          <a:bodyPr>
            <a:normAutofit fontScale="70000" lnSpcReduction="20000"/>
          </a:bodyPr>
          <a:lstStyle/>
          <a:p>
            <a:r>
              <a:rPr lang="es-ES" sz="3600" dirty="0"/>
              <a:t>Pérez Polo, M.; </a:t>
            </a:r>
            <a:r>
              <a:rPr lang="es-ES" sz="3600" dirty="0" err="1"/>
              <a:t>Bestard</a:t>
            </a:r>
            <a:r>
              <a:rPr lang="es-ES" sz="3600" dirty="0"/>
              <a:t> Vallejo, J.; Rubí Sureda, S.; Mora Gurrea, J.; Coello González, A.; Seco Frías, J.; Cruz Mir, A.; </a:t>
            </a:r>
          </a:p>
          <a:p>
            <a:r>
              <a:rPr lang="es-ES" sz="3600" dirty="0"/>
              <a:t>Gutiérrez Sanz-Gadea, C.</a:t>
            </a:r>
          </a:p>
          <a:p>
            <a:pPr algn="l"/>
            <a:r>
              <a:rPr lang="es-ES" sz="2600" i="1" dirty="0"/>
              <a:t>Servicio de Urología. Hospital </a:t>
            </a:r>
            <a:r>
              <a:rPr lang="es-ES" sz="2600" i="1" dirty="0" err="1"/>
              <a:t>Universitari</a:t>
            </a:r>
            <a:r>
              <a:rPr lang="es-ES" sz="2600" i="1" dirty="0"/>
              <a:t> Son </a:t>
            </a:r>
            <a:r>
              <a:rPr lang="es-ES" sz="2600" i="1" dirty="0" err="1"/>
              <a:t>Llàtzer</a:t>
            </a:r>
            <a:endParaRPr lang="es-ES" sz="2600" i="1" dirty="0"/>
          </a:p>
          <a:p>
            <a:pPr algn="l"/>
            <a:r>
              <a:rPr lang="es-ES" sz="2600" i="1" dirty="0"/>
              <a:t>Servicio de Medicina Nuclear. Hospital </a:t>
            </a:r>
            <a:r>
              <a:rPr lang="es-ES" sz="2600" i="1" dirty="0" err="1"/>
              <a:t>Universitari</a:t>
            </a:r>
            <a:r>
              <a:rPr lang="es-ES" sz="2600" i="1" dirty="0"/>
              <a:t> Son </a:t>
            </a:r>
            <a:r>
              <a:rPr lang="es-ES" sz="2600" i="1" dirty="0" err="1"/>
              <a:t>Espases</a:t>
            </a:r>
            <a:endParaRPr lang="es-ES" sz="2600" i="1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68DFE67-26F4-DBB8-9411-4B905F357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907" y="5940809"/>
            <a:ext cx="1897836" cy="65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sociación Española de Urología">
            <a:extLst>
              <a:ext uri="{FF2B5EF4-FFF2-40B4-BE49-F238E27FC236}">
                <a16:creationId xmlns:a16="http://schemas.microsoft.com/office/drawing/2014/main" id="{6E44BC89-BDC6-CDA3-9658-714F8C9A7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64" y="192443"/>
            <a:ext cx="1518300" cy="96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262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5B6881E-93F6-83FD-2980-0A0E2E6F6500}"/>
              </a:ext>
            </a:extLst>
          </p:cNvPr>
          <p:cNvSpPr txBox="1"/>
          <p:nvPr/>
        </p:nvSpPr>
        <p:spPr>
          <a:xfrm>
            <a:off x="230155" y="191427"/>
            <a:ext cx="11961845" cy="49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RESULTADOS EN LOS PACIENTES TRATADOS CON DOS TRATAMIENTOS DE RESCATE</a:t>
            </a:r>
            <a:endParaRPr lang="es-E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9F6019C-FF3E-794E-F585-461EF05D2CF4}"/>
              </a:ext>
            </a:extLst>
          </p:cNvPr>
          <p:cNvSpPr txBox="1"/>
          <p:nvPr/>
        </p:nvSpPr>
        <p:spPr>
          <a:xfrm>
            <a:off x="9706392" y="1850313"/>
            <a:ext cx="190091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Éxito a largo plazo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D3458BD-E328-E7B5-D2BB-9403B535242F}"/>
              </a:ext>
            </a:extLst>
          </p:cNvPr>
          <p:cNvSpPr txBox="1"/>
          <p:nvPr/>
        </p:nvSpPr>
        <p:spPr>
          <a:xfrm>
            <a:off x="9679545" y="4606682"/>
            <a:ext cx="190091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No disponemos de los datos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9C142F3-C682-19C7-DA38-8A8BD6FE3CC5}"/>
              </a:ext>
            </a:extLst>
          </p:cNvPr>
          <p:cNvSpPr txBox="1"/>
          <p:nvPr/>
        </p:nvSpPr>
        <p:spPr>
          <a:xfrm>
            <a:off x="9679546" y="3297748"/>
            <a:ext cx="190090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Éxito a largo plazo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9E0294C-1CB8-D5C7-CAC3-969DD6883E3C}"/>
              </a:ext>
            </a:extLst>
          </p:cNvPr>
          <p:cNvSpPr txBox="1"/>
          <p:nvPr/>
        </p:nvSpPr>
        <p:spPr>
          <a:xfrm>
            <a:off x="844751" y="1711813"/>
            <a:ext cx="21885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RDT de cadenas ganglionares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8496A20-DEAB-BB4A-B2BA-6A2AE1E91E84}"/>
              </a:ext>
            </a:extLst>
          </p:cNvPr>
          <p:cNvSpPr txBox="1"/>
          <p:nvPr/>
        </p:nvSpPr>
        <p:spPr>
          <a:xfrm>
            <a:off x="5275571" y="1850313"/>
            <a:ext cx="21885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RDT del lecho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E06F75FF-1054-70EF-B2D7-5EAB728D7A8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3033315" y="2034979"/>
            <a:ext cx="2242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9A87E3EA-FC4E-3F94-36B4-E5473E1A7258}"/>
              </a:ext>
            </a:extLst>
          </p:cNvPr>
          <p:cNvCxnSpPr>
            <a:stCxn id="5" idx="3"/>
            <a:endCxn id="15" idx="1"/>
          </p:cNvCxnSpPr>
          <p:nvPr/>
        </p:nvCxnSpPr>
        <p:spPr>
          <a:xfrm>
            <a:off x="7464135" y="2034979"/>
            <a:ext cx="2242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15272F7-4E6E-1337-D894-DC317C236647}"/>
              </a:ext>
            </a:extLst>
          </p:cNvPr>
          <p:cNvSpPr txBox="1"/>
          <p:nvPr/>
        </p:nvSpPr>
        <p:spPr>
          <a:xfrm>
            <a:off x="3060161" y="1388647"/>
            <a:ext cx="2242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Respuesta de PSA pero ascenso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7F65C44-BE01-573E-1291-8E35A70C1BFF}"/>
              </a:ext>
            </a:extLst>
          </p:cNvPr>
          <p:cNvSpPr txBox="1"/>
          <p:nvPr/>
        </p:nvSpPr>
        <p:spPr>
          <a:xfrm>
            <a:off x="844752" y="3164542"/>
            <a:ext cx="21885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Linfadenectomía de rescate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6CEA0B1-4EB6-8B9A-C05A-EF641325EABD}"/>
              </a:ext>
            </a:extLst>
          </p:cNvPr>
          <p:cNvSpPr txBox="1"/>
          <p:nvPr/>
        </p:nvSpPr>
        <p:spPr>
          <a:xfrm>
            <a:off x="5302417" y="3164542"/>
            <a:ext cx="216171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Exéresis de M1 en glándula suprarrenal</a:t>
            </a:r>
          </a:p>
        </p:txBody>
      </p: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7858EC01-F96E-A351-37BF-EB58938A2249}"/>
              </a:ext>
            </a:extLst>
          </p:cNvPr>
          <p:cNvCxnSpPr>
            <a:cxnSpLocks/>
            <a:stCxn id="25" idx="3"/>
            <a:endCxn id="2" idx="1"/>
          </p:cNvCxnSpPr>
          <p:nvPr/>
        </p:nvCxnSpPr>
        <p:spPr>
          <a:xfrm flipV="1">
            <a:off x="7464135" y="3482414"/>
            <a:ext cx="2215411" cy="5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E1D244B3-990C-25EB-22D8-EE6958C2F79C}"/>
              </a:ext>
            </a:extLst>
          </p:cNvPr>
          <p:cNvCxnSpPr>
            <a:stCxn id="22" idx="3"/>
            <a:endCxn id="25" idx="1"/>
          </p:cNvCxnSpPr>
          <p:nvPr/>
        </p:nvCxnSpPr>
        <p:spPr>
          <a:xfrm>
            <a:off x="3033316" y="3487708"/>
            <a:ext cx="22691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54A9E87-C7D9-443D-2679-50ED45202989}"/>
              </a:ext>
            </a:extLst>
          </p:cNvPr>
          <p:cNvSpPr txBox="1"/>
          <p:nvPr/>
        </p:nvSpPr>
        <p:spPr>
          <a:xfrm>
            <a:off x="3060161" y="2892535"/>
            <a:ext cx="2242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Ausencia de respuesta de PSA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046643B-CA44-091C-9417-CCBC7FB7C680}"/>
              </a:ext>
            </a:extLst>
          </p:cNvPr>
          <p:cNvSpPr txBox="1"/>
          <p:nvPr/>
        </p:nvSpPr>
        <p:spPr>
          <a:xfrm>
            <a:off x="844751" y="4591742"/>
            <a:ext cx="21885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Linfadenectomía de rescate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C58E04C-1D83-35B0-5F5B-19264A2428A3}"/>
              </a:ext>
            </a:extLst>
          </p:cNvPr>
          <p:cNvSpPr txBox="1"/>
          <p:nvPr/>
        </p:nvSpPr>
        <p:spPr>
          <a:xfrm>
            <a:off x="5275571" y="4730240"/>
            <a:ext cx="216171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SBRT de adenopatía</a:t>
            </a:r>
          </a:p>
        </p:txBody>
      </p: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09903996-AE2C-E83F-EA83-8C4029F5834A}"/>
              </a:ext>
            </a:extLst>
          </p:cNvPr>
          <p:cNvCxnSpPr>
            <a:cxnSpLocks/>
            <a:stCxn id="35" idx="3"/>
            <a:endCxn id="37" idx="1"/>
          </p:cNvCxnSpPr>
          <p:nvPr/>
        </p:nvCxnSpPr>
        <p:spPr>
          <a:xfrm flipV="1">
            <a:off x="3033315" y="4914906"/>
            <a:ext cx="224225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id="{F08E529A-21A6-2405-0DE4-9B18AD9A612E}"/>
              </a:ext>
            </a:extLst>
          </p:cNvPr>
          <p:cNvSpPr txBox="1"/>
          <p:nvPr/>
        </p:nvSpPr>
        <p:spPr>
          <a:xfrm>
            <a:off x="230155" y="1850312"/>
            <a:ext cx="50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9061CC07-BD11-09D0-9E2A-40F45E5391C1}"/>
              </a:ext>
            </a:extLst>
          </p:cNvPr>
          <p:cNvSpPr txBox="1"/>
          <p:nvPr/>
        </p:nvSpPr>
        <p:spPr>
          <a:xfrm>
            <a:off x="230155" y="3292644"/>
            <a:ext cx="50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CC5B4AC5-2C5F-08D4-5DB8-A54EB0F554D9}"/>
              </a:ext>
            </a:extLst>
          </p:cNvPr>
          <p:cNvSpPr txBox="1"/>
          <p:nvPr/>
        </p:nvSpPr>
        <p:spPr>
          <a:xfrm>
            <a:off x="230155" y="4730240"/>
            <a:ext cx="50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</a:p>
        </p:txBody>
      </p: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79E50C94-81BB-786A-345D-C1B978CC6338}"/>
              </a:ext>
            </a:extLst>
          </p:cNvPr>
          <p:cNvCxnSpPr>
            <a:stCxn id="37" idx="3"/>
            <a:endCxn id="34" idx="1"/>
          </p:cNvCxnSpPr>
          <p:nvPr/>
        </p:nvCxnSpPr>
        <p:spPr>
          <a:xfrm>
            <a:off x="7437289" y="4914906"/>
            <a:ext cx="2242256" cy="14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uadroTexto 50">
            <a:extLst>
              <a:ext uri="{FF2B5EF4-FFF2-40B4-BE49-F238E27FC236}">
                <a16:creationId xmlns:a16="http://schemas.microsoft.com/office/drawing/2014/main" id="{8F02B272-4423-6D98-22D3-DC5013F37A8B}"/>
              </a:ext>
            </a:extLst>
          </p:cNvPr>
          <p:cNvSpPr txBox="1"/>
          <p:nvPr/>
        </p:nvSpPr>
        <p:spPr>
          <a:xfrm>
            <a:off x="3033315" y="4345072"/>
            <a:ext cx="2242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Respuesta de PSA pero ascenso 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04136F55-4F89-EE66-0DFD-16175AD45AFD}"/>
              </a:ext>
            </a:extLst>
          </p:cNvPr>
          <p:cNvSpPr txBox="1"/>
          <p:nvPr/>
        </p:nvSpPr>
        <p:spPr>
          <a:xfrm>
            <a:off x="7437289" y="1568067"/>
            <a:ext cx="2242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Descenso de PSA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B55E27A-1881-3A55-D2A8-58A5B06CA670}"/>
              </a:ext>
            </a:extLst>
          </p:cNvPr>
          <p:cNvSpPr txBox="1"/>
          <p:nvPr/>
        </p:nvSpPr>
        <p:spPr>
          <a:xfrm>
            <a:off x="7469417" y="3051527"/>
            <a:ext cx="2242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Descenso de PSA</a:t>
            </a:r>
          </a:p>
        </p:txBody>
      </p:sp>
    </p:spTree>
    <p:extLst>
      <p:ext uri="{BB962C8B-B14F-4D97-AF65-F5344CB8AC3E}">
        <p14:creationId xmlns:p14="http://schemas.microsoft.com/office/powerpoint/2010/main" val="208426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C1967D0-C21C-0BF8-05CE-AC23F75BB979}"/>
              </a:ext>
            </a:extLst>
          </p:cNvPr>
          <p:cNvSpPr txBox="1"/>
          <p:nvPr/>
        </p:nvSpPr>
        <p:spPr>
          <a:xfrm>
            <a:off x="115077" y="144131"/>
            <a:ext cx="11961845" cy="49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FACTORES PREDICTORES DE CRITERIOS DE ÉXITO A LARGO PLAZO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60D365F-DB7A-FFF0-0959-2E059BAEE31F}"/>
              </a:ext>
            </a:extLst>
          </p:cNvPr>
          <p:cNvSpPr txBox="1"/>
          <p:nvPr/>
        </p:nvSpPr>
        <p:spPr>
          <a:xfrm>
            <a:off x="249084" y="880303"/>
            <a:ext cx="11693831" cy="5701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100" dirty="0"/>
              <a:t>No hemos hallado ningún factor que se relacione de forma significativa con el éxito a largo plazo. Los pacientes que tenían éxito a largo plazo tendían a presentar unos niveles de PSA más </a:t>
            </a:r>
            <a:r>
              <a:rPr lang="es-ES" sz="2100" dirty="0">
                <a:latin typeface="+mj-lt"/>
              </a:rPr>
              <a:t>bajos (</a:t>
            </a:r>
            <a:r>
              <a:rPr lang="es-ES" sz="2100" dirty="0">
                <a:latin typeface="+mj-lt"/>
                <a:ea typeface="Times New Roman" panose="02020603050405020304" pitchFamily="18" charset="0"/>
              </a:rPr>
              <a:t>3,6 vs 5,4, p=0,08).</a:t>
            </a:r>
            <a:endParaRPr lang="es-ES" sz="2100" dirty="0"/>
          </a:p>
          <a:p>
            <a:pPr>
              <a:lnSpc>
                <a:spcPct val="150000"/>
              </a:lnSpc>
            </a:pPr>
            <a:endParaRPr lang="es-ES" sz="2100" dirty="0"/>
          </a:p>
          <a:p>
            <a:pPr>
              <a:lnSpc>
                <a:spcPct val="150000"/>
              </a:lnSpc>
            </a:pPr>
            <a:r>
              <a:rPr lang="es-ES" sz="2100" b="1" dirty="0"/>
              <a:t>Hemos observado éxito a largo plazo en: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100" dirty="0"/>
              <a:t>4 pacientes con Gleason </a:t>
            </a:r>
            <a:r>
              <a:rPr lang="es-E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</a:t>
            </a:r>
            <a:r>
              <a:rPr lang="es-ES" sz="2100" dirty="0">
                <a:effectLst/>
              </a:rPr>
              <a:t> 8 (57,1%)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100" dirty="0"/>
              <a:t>En 1 paciente con PSA de hasta 10,9 ng/ml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100" dirty="0"/>
              <a:t>3 pacientes con un PSADT &lt; 4 meses (de hasta 3,1 meses)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100" dirty="0"/>
              <a:t>3 pacientes presentaban RB y 4 PPSA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100" dirty="0"/>
              <a:t>Todos los pacientes con éxito a largo plazo han sido estudiados en base a PET COLINA y tenían como máximo 2 captaciones patológicas</a:t>
            </a:r>
            <a:endParaRPr lang="es-ES" sz="2400" dirty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0719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D455EF9-0935-C9D3-5A74-BB47512F83B9}"/>
              </a:ext>
            </a:extLst>
          </p:cNvPr>
          <p:cNvSpPr txBox="1"/>
          <p:nvPr/>
        </p:nvSpPr>
        <p:spPr>
          <a:xfrm>
            <a:off x="230155" y="1448251"/>
            <a:ext cx="11745311" cy="2243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s-ES" sz="2400" dirty="0">
                <a:effectLst/>
                <a:latin typeface="+mj-lt"/>
                <a:ea typeface="Times New Roman" panose="02020603050405020304" pitchFamily="18" charset="0"/>
              </a:rPr>
              <a:t>En nuestra experiencia el tratamiento de rescate guiado mediante PET/TC con trazadores de afinidad tumoral ha demostrado tener buenos resultados a largo plazo en un número limitado de pacientes. Debemos establecer criterios para identificar los pacientes candidatos y optimizar así los resultados.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9AD39D7-6EB5-0D5A-AF32-B01EB2CEA5ED}"/>
              </a:ext>
            </a:extLst>
          </p:cNvPr>
          <p:cNvSpPr txBox="1"/>
          <p:nvPr/>
        </p:nvSpPr>
        <p:spPr>
          <a:xfrm>
            <a:off x="230155" y="206786"/>
            <a:ext cx="9702121" cy="49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CONCLUSIÓN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27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0417FF0-11E3-7607-F74B-198D6E0A522D}"/>
              </a:ext>
            </a:extLst>
          </p:cNvPr>
          <p:cNvSpPr txBox="1"/>
          <p:nvPr/>
        </p:nvSpPr>
        <p:spPr>
          <a:xfrm>
            <a:off x="230153" y="252952"/>
            <a:ext cx="11961845" cy="49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INTRODUCCIÓN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FE5E787-BC6F-4A12-B9F8-972AAD3DB944}"/>
              </a:ext>
            </a:extLst>
          </p:cNvPr>
          <p:cNvSpPr txBox="1"/>
          <p:nvPr/>
        </p:nvSpPr>
        <p:spPr>
          <a:xfrm>
            <a:off x="449705" y="1128398"/>
            <a:ext cx="112726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0" i="0" dirty="0">
                <a:effectLst/>
                <a:latin typeface="+mj-lt"/>
              </a:rPr>
              <a:t>Los tratamientos de rescate guiados mediante PET/TC con trazadores de afinidad tumoral prostática han demostrado retrasar el tratamiento de privación androgénica (TDA) en pacientes con recidiva bioquímica (RB) o persistencia de PSA (PPSA) tras prostatectomía radical.</a:t>
            </a:r>
            <a:endParaRPr lang="es-ES" sz="2000" b="1" dirty="0">
              <a:latin typeface="+mj-lt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5F35A75-1BE2-D9DD-E694-847F44DE2AD2}"/>
              </a:ext>
            </a:extLst>
          </p:cNvPr>
          <p:cNvSpPr txBox="1"/>
          <p:nvPr/>
        </p:nvSpPr>
        <p:spPr>
          <a:xfrm>
            <a:off x="230153" y="3429000"/>
            <a:ext cx="11783172" cy="2346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OBJETIVO</a:t>
            </a:r>
          </a:p>
          <a:p>
            <a:pPr>
              <a:lnSpc>
                <a:spcPct val="150000"/>
              </a:lnSpc>
            </a:pPr>
            <a:endParaRPr lang="es-ES" sz="2000" b="1" dirty="0"/>
          </a:p>
          <a:p>
            <a:pPr>
              <a:lnSpc>
                <a:spcPct val="150000"/>
              </a:lnSpc>
            </a:pPr>
            <a:r>
              <a:rPr lang="es-ES" sz="2000" dirty="0"/>
              <a:t>Analizar retrospectivamente  los resultados de los pacientes sometidos a tratamientos de rescate guiados mediante PET/TC en nuestro centro tras prostatectomía radical</a:t>
            </a:r>
          </a:p>
          <a:p>
            <a:pPr>
              <a:lnSpc>
                <a:spcPct val="150000"/>
              </a:lnSpc>
            </a:pP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18354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C7DFABF-942A-2B14-8F73-572004CAD0EF}"/>
              </a:ext>
            </a:extLst>
          </p:cNvPr>
          <p:cNvSpPr txBox="1"/>
          <p:nvPr/>
        </p:nvSpPr>
        <p:spPr>
          <a:xfrm>
            <a:off x="230155" y="206786"/>
            <a:ext cx="11961845" cy="49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MATERIAL Y MÉTODOS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C90BFE8-214E-3B1D-F074-70A019B96C21}"/>
              </a:ext>
            </a:extLst>
          </p:cNvPr>
          <p:cNvSpPr txBox="1"/>
          <p:nvPr/>
        </p:nvSpPr>
        <p:spPr>
          <a:xfrm>
            <a:off x="4601979" y="1119843"/>
            <a:ext cx="223353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ANÁLISIS RETROSPECTIVO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74C1CCF-FE16-CCF0-6DAF-CF68A8683689}"/>
              </a:ext>
            </a:extLst>
          </p:cNvPr>
          <p:cNvSpPr txBox="1"/>
          <p:nvPr/>
        </p:nvSpPr>
        <p:spPr>
          <a:xfrm>
            <a:off x="2034914" y="4539191"/>
            <a:ext cx="7367666" cy="1705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b="1" dirty="0"/>
              <a:t>CRITERIOS DE ÉXITO A LARGO PLAZO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Disminución de PSA respecto al PSA previo al tratamiento de rescate tras 2 años de seguimiento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Nivel de PSA indetectable tras 2 años de haber finalizado TDA adyuvante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586D3619-3CA5-1B9D-4E73-D47769046A55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5718747" y="1766174"/>
            <a:ext cx="0" cy="2773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0B8C110-4E40-1006-D709-6C31B2D64329}"/>
              </a:ext>
            </a:extLst>
          </p:cNvPr>
          <p:cNvSpPr txBox="1"/>
          <p:nvPr/>
        </p:nvSpPr>
        <p:spPr>
          <a:xfrm>
            <a:off x="5929367" y="2574676"/>
            <a:ext cx="16086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48 pacientes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4A39C46-D2EF-DE4B-D22E-B4DB673D33B4}"/>
              </a:ext>
            </a:extLst>
          </p:cNvPr>
          <p:cNvSpPr txBox="1"/>
          <p:nvPr/>
        </p:nvSpPr>
        <p:spPr>
          <a:xfrm>
            <a:off x="5929367" y="3112569"/>
            <a:ext cx="1293603" cy="3669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dirty="0"/>
              <a:t>61 PET/TC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F97ED91-D505-8F57-9082-40EDF09617AA}"/>
              </a:ext>
            </a:extLst>
          </p:cNvPr>
          <p:cNvSpPr txBox="1"/>
          <p:nvPr/>
        </p:nvSpPr>
        <p:spPr>
          <a:xfrm>
            <a:off x="3127004" y="2699099"/>
            <a:ext cx="2380587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>
                <a:ea typeface="Times New Roman" panose="02020603050405020304" pitchFamily="18" charset="0"/>
              </a:rPr>
              <a:t>Entre junio 2015</a:t>
            </a:r>
            <a:r>
              <a:rPr lang="es-ES" sz="1800" dirty="0">
                <a:effectLst/>
                <a:ea typeface="Times New Roman" panose="02020603050405020304" pitchFamily="18" charset="0"/>
              </a:rPr>
              <a:t> y marzo 2023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187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EADC3A9-E36D-FC8A-35C5-D0503980B347}"/>
              </a:ext>
            </a:extLst>
          </p:cNvPr>
          <p:cNvSpPr txBox="1"/>
          <p:nvPr/>
        </p:nvSpPr>
        <p:spPr>
          <a:xfrm>
            <a:off x="230155" y="206786"/>
            <a:ext cx="11961845" cy="49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RESULTADOS DEL PET CON RADIOTRAZADOR DE AFINIDAD TUMORAL</a:t>
            </a:r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B40315F-49FD-9A61-FA4D-6FC848424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880" y="1644650"/>
            <a:ext cx="4787900" cy="33528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01D8CE6-73F1-236F-C74F-2B3F15AB00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5310" y="1644650"/>
            <a:ext cx="56896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F59F58A-C1C6-C49F-ED35-195C43244FE1}"/>
              </a:ext>
            </a:extLst>
          </p:cNvPr>
          <p:cNvSpPr txBox="1"/>
          <p:nvPr/>
        </p:nvSpPr>
        <p:spPr>
          <a:xfrm>
            <a:off x="230155" y="206786"/>
            <a:ext cx="11961845" cy="49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RESULTADOS DEL PET CON RADIOTRAZADOR DE AFINIDAD TUMORAL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D75B055-B6AF-C38F-2275-0017D947D3AE}"/>
              </a:ext>
            </a:extLst>
          </p:cNvPr>
          <p:cNvSpPr txBox="1"/>
          <p:nvPr/>
        </p:nvSpPr>
        <p:spPr>
          <a:xfrm>
            <a:off x="110359" y="5457318"/>
            <a:ext cx="120816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 18 casos el  PET/TC fue negativo (29,5%) y en 43 casos fue positivo (70,4%)</a:t>
            </a:r>
            <a:r>
              <a:rPr lang="es-ES" dirty="0">
                <a:effectLst/>
                <a:latin typeface="+mj-lt"/>
              </a:rPr>
              <a:t> </a:t>
            </a:r>
            <a:endParaRPr lang="es-E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 nivel más bajo de PSA con el que marcó un PET con PSMA fue de 0,45 ng/</a:t>
            </a:r>
            <a:r>
              <a:rPr lang="es-E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mL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y en el caso de la colina fue de 0,79 ng/</a:t>
            </a:r>
            <a:r>
              <a:rPr lang="es-E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mL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nivel más alto de PSA con el que no marcó un PET con PSMA fue de 1,77 ng/</a:t>
            </a:r>
            <a:r>
              <a:rPr lang="es-E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mL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y en el caso de la colina fue de 27 ng/</a:t>
            </a:r>
            <a:r>
              <a:rPr lang="es-E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mL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9F73EB0-E23A-41CE-D15E-FE2A6409D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47" y="1638300"/>
            <a:ext cx="5588000" cy="35814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4149033-D6EF-475F-AF37-977A64E44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5753" y="1638300"/>
            <a:ext cx="53594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7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09469EB-6CFF-B19B-CFAB-8A77FFC5C587}"/>
              </a:ext>
            </a:extLst>
          </p:cNvPr>
          <p:cNvSpPr txBox="1"/>
          <p:nvPr/>
        </p:nvSpPr>
        <p:spPr>
          <a:xfrm>
            <a:off x="230155" y="191427"/>
            <a:ext cx="11961845" cy="49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RESULTADOS DEL PET CON RADIOTRAZADOR DE AFINIDAD TUMORAL</a:t>
            </a:r>
            <a:endParaRPr lang="es-ES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17AFDF4-453E-A7E3-7FE5-0778974CD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45007"/>
              </p:ext>
            </p:extLst>
          </p:nvPr>
        </p:nvGraphicFramePr>
        <p:xfrm>
          <a:off x="2158394" y="2123703"/>
          <a:ext cx="6771627" cy="213762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862895">
                  <a:extLst>
                    <a:ext uri="{9D8B030D-6E8A-4147-A177-3AD203B41FA5}">
                      <a16:colId xmlns:a16="http://schemas.microsoft.com/office/drawing/2014/main" val="191932892"/>
                    </a:ext>
                  </a:extLst>
                </a:gridCol>
                <a:gridCol w="2054310">
                  <a:extLst>
                    <a:ext uri="{9D8B030D-6E8A-4147-A177-3AD203B41FA5}">
                      <a16:colId xmlns:a16="http://schemas.microsoft.com/office/drawing/2014/main" val="484798941"/>
                    </a:ext>
                  </a:extLst>
                </a:gridCol>
                <a:gridCol w="1854422">
                  <a:extLst>
                    <a:ext uri="{9D8B030D-6E8A-4147-A177-3AD203B41FA5}">
                      <a16:colId xmlns:a16="http://schemas.microsoft.com/office/drawing/2014/main" val="309598604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l"/>
                      <a:endParaRPr lang="es-ES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ysClr val="windowText" lastClr="000000"/>
                          </a:solidFill>
                        </a:rPr>
                        <a:t>PET PSMA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ysClr val="windowText" lastClr="000000"/>
                          </a:solidFill>
                        </a:rPr>
                        <a:t>PET COLINA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106065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Mediana de PSA (ng/ml)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0,9 (0,39 – 1,77)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2,8 (0,7 – 27)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1146346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Mediana de PSADT (meses)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 (2,6 – 10,7)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6,1 (1,2 – 46,7)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615324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Mediana de captaciones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 (1 – 10)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 (1-11)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440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9254150-3417-FDBE-DA57-3B1E87E30F0D}"/>
              </a:ext>
            </a:extLst>
          </p:cNvPr>
          <p:cNvSpPr txBox="1"/>
          <p:nvPr/>
        </p:nvSpPr>
        <p:spPr>
          <a:xfrm>
            <a:off x="230155" y="206786"/>
            <a:ext cx="11961845" cy="49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RESULTADOS EN PACIENTES NO TRATADOS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BCF69C1-9456-A35D-CB96-B732AE80792E}"/>
              </a:ext>
            </a:extLst>
          </p:cNvPr>
          <p:cNvSpPr txBox="1"/>
          <p:nvPr/>
        </p:nvSpPr>
        <p:spPr>
          <a:xfrm>
            <a:off x="2529828" y="1082081"/>
            <a:ext cx="713234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N= 18 (37,5%)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5DE4F9F-0AE1-164F-5010-D52F725C6765}"/>
              </a:ext>
            </a:extLst>
          </p:cNvPr>
          <p:cNvSpPr txBox="1"/>
          <p:nvPr/>
        </p:nvSpPr>
        <p:spPr>
          <a:xfrm>
            <a:off x="554420" y="1827019"/>
            <a:ext cx="11083159" cy="4654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5 con elevado número de N1 </a:t>
            </a:r>
            <a:r>
              <a:rPr lang="es-ES" sz="2000" dirty="0" err="1"/>
              <a:t>captantes</a:t>
            </a:r>
            <a:r>
              <a:rPr lang="es-ES" sz="2000" dirty="0"/>
              <a:t> (6-11)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3 con recidiva en lecho y que habían recibido RDT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2 con PSADT corto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2 con edad avanzada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2 con M1 no ganglionares (1 ósea visible en GGO y 1 pulmonar)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2 con N1 pélvicas en paciente ya irradiados (1 </a:t>
            </a:r>
            <a:r>
              <a:rPr lang="es-ES" sz="2000" dirty="0" err="1"/>
              <a:t>presacro</a:t>
            </a:r>
            <a:r>
              <a:rPr lang="es-ES" sz="2000" dirty="0"/>
              <a:t> y otro con fístula </a:t>
            </a:r>
            <a:r>
              <a:rPr lang="es-ES" sz="2000" dirty="0" err="1"/>
              <a:t>vesico</a:t>
            </a:r>
            <a:r>
              <a:rPr lang="es-ES" sz="2000" dirty="0"/>
              <a:t>-sigmoidea intervenida)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1 en que se decidió priorizar la neoplasia de recto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1 con múltiples N1 indeterminadas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1 pendiente de decisión en COMITÉ</a:t>
            </a:r>
          </a:p>
        </p:txBody>
      </p:sp>
    </p:spTree>
    <p:extLst>
      <p:ext uri="{BB962C8B-B14F-4D97-AF65-F5344CB8AC3E}">
        <p14:creationId xmlns:p14="http://schemas.microsoft.com/office/powerpoint/2010/main" val="172372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BAFB4F4-AC69-DFF4-044A-5FAEBF36D16E}"/>
              </a:ext>
            </a:extLst>
          </p:cNvPr>
          <p:cNvSpPr txBox="1"/>
          <p:nvPr/>
        </p:nvSpPr>
        <p:spPr>
          <a:xfrm>
            <a:off x="64196" y="96834"/>
            <a:ext cx="11961845" cy="49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RESULTADOS EN LOS PACIENTES TRATADOS</a:t>
            </a:r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74744F2-36C1-5053-CE77-13DC63AEAF8F}"/>
              </a:ext>
            </a:extLst>
          </p:cNvPr>
          <p:cNvSpPr txBox="1"/>
          <p:nvPr/>
        </p:nvSpPr>
        <p:spPr>
          <a:xfrm>
            <a:off x="5405921" y="846367"/>
            <a:ext cx="18146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N= 24 (55,8%)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714AC28-D02D-8208-57CE-FE0229776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5614" y="1638300"/>
            <a:ext cx="55753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9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curvado 4">
            <a:extLst>
              <a:ext uri="{FF2B5EF4-FFF2-40B4-BE49-F238E27FC236}">
                <a16:creationId xmlns:a16="http://schemas.microsoft.com/office/drawing/2014/main" id="{2BCF2652-5532-8863-AE1B-CD5A24F9242C}"/>
              </a:ext>
            </a:extLst>
          </p:cNvPr>
          <p:cNvCxnSpPr>
            <a:cxnSpLocks/>
          </p:cNvCxnSpPr>
          <p:nvPr/>
        </p:nvCxnSpPr>
        <p:spPr>
          <a:xfrm>
            <a:off x="4531532" y="3429000"/>
            <a:ext cx="4012861" cy="1382843"/>
          </a:xfrm>
          <a:prstGeom prst="curvedConnector3">
            <a:avLst>
              <a:gd name="adj1" fmla="val 48506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7182947-F872-6BEE-1D02-13BF5EA25436}"/>
              </a:ext>
            </a:extLst>
          </p:cNvPr>
          <p:cNvSpPr txBox="1"/>
          <p:nvPr/>
        </p:nvSpPr>
        <p:spPr>
          <a:xfrm>
            <a:off x="230155" y="191427"/>
            <a:ext cx="11961845" cy="49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/>
              <a:t>RESULTADOS EN LOS PACIENTES TRATADOS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EA8B0A0-34D3-5935-6939-1369E6FD4DEA}"/>
              </a:ext>
            </a:extLst>
          </p:cNvPr>
          <p:cNvSpPr txBox="1"/>
          <p:nvPr/>
        </p:nvSpPr>
        <p:spPr>
          <a:xfrm>
            <a:off x="4903077" y="4688907"/>
            <a:ext cx="235957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/>
              <a:t>Tener un descenso de PSA se relacionó de forma significativa con el éxito a largo plazo</a:t>
            </a:r>
          </a:p>
          <a:p>
            <a:pPr algn="just"/>
            <a:r>
              <a:rPr lang="es-ES" dirty="0"/>
              <a:t>(</a:t>
            </a:r>
            <a:r>
              <a:rPr lang="es-ES" sz="1800" dirty="0">
                <a:effectLst/>
                <a:latin typeface="+mj-lt"/>
                <a:ea typeface="Times New Roman" panose="02020603050405020304" pitchFamily="18" charset="0"/>
              </a:rPr>
              <a:t>HR 4, p=0,014)</a:t>
            </a:r>
            <a:r>
              <a:rPr lang="es-ES" dirty="0">
                <a:effectLst/>
                <a:latin typeface="+mj-lt"/>
              </a:rPr>
              <a:t> </a:t>
            </a:r>
            <a:endParaRPr lang="es-ES" dirty="0">
              <a:latin typeface="+mj-l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43D428F-251B-237E-59E9-A9B09591D1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2" y="1171028"/>
            <a:ext cx="5715000" cy="40513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736F21B-2BEA-19C6-FB2A-C23587D964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8683" y="1275751"/>
            <a:ext cx="5867321" cy="384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45881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Paquete</Template>
  <TotalTime>117989</TotalTime>
  <Words>970</Words>
  <Application>Microsoft Macintosh PowerPoint</Application>
  <PresentationFormat>Panorámica</PresentationFormat>
  <Paragraphs>100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Helvetica Neue</vt:lpstr>
      <vt:lpstr>Times New Roman</vt:lpstr>
      <vt:lpstr>Paquete</vt:lpstr>
      <vt:lpstr> RESULTADO DE LOS TRATAMIENTOS DE RESCATE GUIADOS MEDIANTE PET/TC CON TRAZADORES DE AFINIDAD TUMORAL EN PACIENTES SOMETIDOS A PROSTATECTOMÍA RADICAL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RETROSPECTIVO DEL MANEJO DE LOS PACIENTES DIAGNOSTICADOS DE CÁNCER DE PRÓSTATA EN NUESTRO CENTRO</dc:title>
  <dc:creator>Maria Perez Polo</dc:creator>
  <cp:lastModifiedBy>Maria Perez Polo</cp:lastModifiedBy>
  <cp:revision>123</cp:revision>
  <dcterms:created xsi:type="dcterms:W3CDTF">2022-05-19T21:18:33Z</dcterms:created>
  <dcterms:modified xsi:type="dcterms:W3CDTF">2023-05-18T07:40:11Z</dcterms:modified>
</cp:coreProperties>
</file>